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8" r:id="rId2"/>
    <p:sldId id="291" r:id="rId3"/>
    <p:sldId id="341" r:id="rId4"/>
    <p:sldId id="292" r:id="rId5"/>
    <p:sldId id="287" r:id="rId6"/>
    <p:sldId id="342" r:id="rId7"/>
    <p:sldId id="343" r:id="rId8"/>
    <p:sldId id="340" r:id="rId9"/>
    <p:sldId id="277" r:id="rId10"/>
    <p:sldId id="263" r:id="rId11"/>
    <p:sldId id="349" r:id="rId12"/>
    <p:sldId id="257" r:id="rId13"/>
    <p:sldId id="345" r:id="rId14"/>
    <p:sldId id="344" r:id="rId15"/>
    <p:sldId id="262" r:id="rId16"/>
    <p:sldId id="346" r:id="rId17"/>
    <p:sldId id="261" r:id="rId18"/>
    <p:sldId id="260" r:id="rId19"/>
    <p:sldId id="259" r:id="rId20"/>
    <p:sldId id="34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D5AA39"/>
    <a:srgbClr val="E18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781" autoAdjust="0"/>
  </p:normalViewPr>
  <p:slideViewPr>
    <p:cSldViewPr snapToGrid="0">
      <p:cViewPr varScale="1">
        <p:scale>
          <a:sx n="64" d="100"/>
          <a:sy n="64" d="100"/>
        </p:scale>
        <p:origin x="11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07054-9BC7-441F-AEAC-E84D8BBDE84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F6644-7504-49FC-98EF-6D12654B4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05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Silence for reflection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BAA07-8FDC-4B3B-9704-A36F872D4B9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220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972E-4728-489D-A946-788279BC57BD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297-45C3-4C53-93EF-CC5531D05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58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972E-4728-489D-A946-788279BC57BD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297-45C3-4C53-93EF-CC5531D05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9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972E-4728-489D-A946-788279BC57BD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297-45C3-4C53-93EF-CC5531D05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80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972E-4728-489D-A946-788279BC57BD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297-45C3-4C53-93EF-CC5531D05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36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972E-4728-489D-A946-788279BC57BD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297-45C3-4C53-93EF-CC5531D05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60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972E-4728-489D-A946-788279BC57BD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297-45C3-4C53-93EF-CC5531D05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62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972E-4728-489D-A946-788279BC57BD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297-45C3-4C53-93EF-CC5531D05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751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972E-4728-489D-A946-788279BC57BD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297-45C3-4C53-93EF-CC5531D05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21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972E-4728-489D-A946-788279BC57BD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297-45C3-4C53-93EF-CC5531D05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14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972E-4728-489D-A946-788279BC57BD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297-45C3-4C53-93EF-CC5531D05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00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972E-4728-489D-A946-788279BC57BD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297-45C3-4C53-93EF-CC5531D05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62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C972E-4728-489D-A946-788279BC57BD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2E297-45C3-4C53-93EF-CC5531D05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6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zGn8Fd5pP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04" y="362476"/>
            <a:ext cx="7054991" cy="43588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728" y="5004871"/>
            <a:ext cx="71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7030A0"/>
                </a:solidFill>
                <a:latin typeface="Baker Signet BT" panose="020E050306040A020203" pitchFamily="34" charset="0"/>
              </a:rPr>
              <a:t>Lent</a:t>
            </a:r>
          </a:p>
        </p:txBody>
      </p:sp>
    </p:spTree>
    <p:extLst>
      <p:ext uri="{BB962C8B-B14F-4D97-AF65-F5344CB8AC3E}">
        <p14:creationId xmlns:p14="http://schemas.microsoft.com/office/powerpoint/2010/main" val="359369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CC41AE-2341-46F6-83C1-189E1F5B4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941A88-71CB-4EA4-BD9C-71AD66DF562B}"/>
              </a:ext>
            </a:extLst>
          </p:cNvPr>
          <p:cNvSpPr txBox="1"/>
          <p:nvPr/>
        </p:nvSpPr>
        <p:spPr>
          <a:xfrm>
            <a:off x="3090687" y="1019682"/>
            <a:ext cx="6229163" cy="45243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We bring all our prayers together and ask Mary to pray for us…</a:t>
            </a:r>
          </a:p>
          <a:p>
            <a:pPr algn="ctr"/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Hail Mary full of grace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The Lord is with thee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Blessed art thou among women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And blessed is the fruit of thy womb, Jesus.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Holy Mary, Mother of God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Pray for us sinners now and at the hour of our death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Amen </a:t>
            </a:r>
          </a:p>
        </p:txBody>
      </p:sp>
    </p:spTree>
    <p:extLst>
      <p:ext uri="{BB962C8B-B14F-4D97-AF65-F5344CB8AC3E}">
        <p14:creationId xmlns:p14="http://schemas.microsoft.com/office/powerpoint/2010/main" val="332336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CC41AE-2341-46F6-83C1-189E1F5B4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4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3B476E-FD64-4F91-A802-5E92F24AD2BB}"/>
              </a:ext>
            </a:extLst>
          </p:cNvPr>
          <p:cNvSpPr txBox="1"/>
          <p:nvPr/>
        </p:nvSpPr>
        <p:spPr>
          <a:xfrm>
            <a:off x="886691" y="498764"/>
            <a:ext cx="107649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During Advent we raised money for the homeless in Preston.</a:t>
            </a:r>
          </a:p>
          <a:p>
            <a:endParaRPr lang="en-GB" dirty="0"/>
          </a:p>
          <a:p>
            <a:r>
              <a:rPr lang="en-GB" dirty="0"/>
              <a:t>We clothed the naked.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EFB4AA-2A62-4F27-BDB6-A9954D88F5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43" y="498764"/>
            <a:ext cx="4522237" cy="2531901"/>
          </a:xfrm>
          <a:prstGeom prst="rect">
            <a:avLst/>
          </a:prstGeom>
        </p:spPr>
      </p:pic>
      <p:pic>
        <p:nvPicPr>
          <p:cNvPr id="5" name="Picture 2" descr="Mary's Meals - Wikipedia">
            <a:extLst>
              <a:ext uri="{FF2B5EF4-FFF2-40B4-BE49-F238E27FC236}">
                <a16:creationId xmlns:a16="http://schemas.microsoft.com/office/drawing/2014/main" id="{F4CAAFC2-0808-49E3-B9F9-240D76828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53" y="3030665"/>
            <a:ext cx="2468707" cy="282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859939-376B-44D8-82A5-B0BED8F6B19F}"/>
              </a:ext>
            </a:extLst>
          </p:cNvPr>
          <p:cNvSpPr/>
          <p:nvPr/>
        </p:nvSpPr>
        <p:spPr>
          <a:xfrm>
            <a:off x="3047576" y="3084087"/>
            <a:ext cx="8406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/>
              <a:t>In Lent we are going to “feed the hungry” </a:t>
            </a:r>
          </a:p>
          <a:p>
            <a:endParaRPr lang="en-GB" dirty="0"/>
          </a:p>
          <a:p>
            <a:r>
              <a:rPr lang="en-GB" dirty="0"/>
              <a:t>‘Mary’s Meals’ provide food for the poorest children in the world. </a:t>
            </a:r>
          </a:p>
          <a:p>
            <a:endParaRPr lang="en-GB" dirty="0"/>
          </a:p>
          <a:p>
            <a:pPr algn="ctr"/>
            <a:r>
              <a:rPr lang="en-GB" b="1" dirty="0"/>
              <a:t>More than 58 million of the world’s hungriest children do not attend school.</a:t>
            </a:r>
            <a:br>
              <a:rPr lang="en-GB" b="1" dirty="0"/>
            </a:br>
            <a:r>
              <a:rPr lang="en-GB" b="1" dirty="0"/>
              <a:t>In order to survive, they have to work or beg.</a:t>
            </a:r>
            <a:endParaRPr lang="en-GB" dirty="0"/>
          </a:p>
          <a:p>
            <a:pPr algn="ctr"/>
            <a:r>
              <a:rPr lang="en-GB" b="1" dirty="0"/>
              <a:t>Even if they do make it into the classroom, hunger affects their ability to learn.</a:t>
            </a: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Mary’s Meals provides life-changing meals to some of the world’s poorest children every day they attend school.</a:t>
            </a:r>
          </a:p>
        </p:txBody>
      </p:sp>
    </p:spTree>
    <p:extLst>
      <p:ext uri="{BB962C8B-B14F-4D97-AF65-F5344CB8AC3E}">
        <p14:creationId xmlns:p14="http://schemas.microsoft.com/office/powerpoint/2010/main" val="4126218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A7DEB-BEE9-4B7B-8088-911035BE3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1F0B77B9-6CC5-4A2F-9797-DE211C3D923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15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y's Meals - Wikipedia">
            <a:extLst>
              <a:ext uri="{FF2B5EF4-FFF2-40B4-BE49-F238E27FC236}">
                <a16:creationId xmlns:a16="http://schemas.microsoft.com/office/drawing/2014/main" id="{AE0CAF4E-AD21-4A92-A489-EE483141E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47" y="152399"/>
            <a:ext cx="2468707" cy="282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1BD623-63EE-4761-8D6E-8D88E441A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963" y="2126098"/>
            <a:ext cx="3422635" cy="45284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8443FE-12C7-4C93-BDD5-F99A63F3D43B}"/>
              </a:ext>
            </a:extLst>
          </p:cNvPr>
          <p:cNvSpPr/>
          <p:nvPr/>
        </p:nvSpPr>
        <p:spPr>
          <a:xfrm>
            <a:off x="8616963" y="3026671"/>
            <a:ext cx="3422635" cy="4987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77ADEA-A6E5-4277-9172-7CC2223D2E7E}"/>
              </a:ext>
            </a:extLst>
          </p:cNvPr>
          <p:cNvSpPr/>
          <p:nvPr/>
        </p:nvSpPr>
        <p:spPr>
          <a:xfrm>
            <a:off x="3359263" y="69999"/>
            <a:ext cx="8764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000000"/>
                </a:solidFill>
                <a:latin typeface="system-ui"/>
              </a:rPr>
              <a:t>“Each tree is recognised by its own fruit”</a:t>
            </a:r>
            <a:endParaRPr lang="en-GB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675B0C-6257-40CF-AA56-2FD684852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347" y="3339828"/>
            <a:ext cx="1926942" cy="33657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D39BB0-4193-408C-9F6F-7511222DF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5713" y="3339828"/>
            <a:ext cx="1926942" cy="33657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39D43D-EFD0-4981-96D3-2C2C288A2698}"/>
              </a:ext>
            </a:extLst>
          </p:cNvPr>
          <p:cNvSpPr/>
          <p:nvPr/>
        </p:nvSpPr>
        <p:spPr>
          <a:xfrm>
            <a:off x="4763079" y="2919949"/>
            <a:ext cx="3632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CCC 2447 “The </a:t>
            </a:r>
            <a:r>
              <a:rPr lang="en-GB" sz="2400" i="1" dirty="0"/>
              <a:t>works of mercy</a:t>
            </a:r>
            <a:r>
              <a:rPr lang="en-GB" sz="2400" dirty="0"/>
              <a:t> are charitable actions by which we come to the aid of our neighbour in his spiritual and bodily necessities… </a:t>
            </a:r>
            <a:r>
              <a:rPr lang="en-GB" sz="2400" b="0" i="0" dirty="0">
                <a:effectLst/>
              </a:rPr>
              <a:t>giving alms to the poor is one of the chief witnesses to fraternal charity: it is also a work of justice pleasing to God…”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74057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ry's Meals - Wikipedia">
            <a:extLst>
              <a:ext uri="{FF2B5EF4-FFF2-40B4-BE49-F238E27FC236}">
                <a16:creationId xmlns:a16="http://schemas.microsoft.com/office/drawing/2014/main" id="{3198645F-0B73-4702-84D0-F8E7B5509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3" y="110341"/>
            <a:ext cx="5807653" cy="663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FAF449-EDF9-46AB-AAAE-A043DA697C0D}"/>
              </a:ext>
            </a:extLst>
          </p:cNvPr>
          <p:cNvSpPr txBox="1"/>
          <p:nvPr/>
        </p:nvSpPr>
        <p:spPr>
          <a:xfrm>
            <a:off x="6662057" y="797510"/>
            <a:ext cx="49493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8p will feed a child at a school for a day.</a:t>
            </a:r>
          </a:p>
          <a:p>
            <a:pPr algn="ctr"/>
            <a:endParaRPr lang="en-GB" sz="4800" dirty="0"/>
          </a:p>
          <a:p>
            <a:pPr algn="ctr"/>
            <a:r>
              <a:rPr lang="en-GB" sz="4800" dirty="0"/>
              <a:t>£15.90 will feed a child at school for a year.</a:t>
            </a:r>
          </a:p>
        </p:txBody>
      </p:sp>
    </p:spTree>
    <p:extLst>
      <p:ext uri="{BB962C8B-B14F-4D97-AF65-F5344CB8AC3E}">
        <p14:creationId xmlns:p14="http://schemas.microsoft.com/office/powerpoint/2010/main" val="2523399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F1F98-F4CD-4BD7-B2C3-86172FD2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will our House raise lots of money??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BE2907-2E70-4C89-A488-AF2688CD1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3084" y="2075579"/>
            <a:ext cx="5291455" cy="3968590"/>
          </a:xfrm>
        </p:spPr>
      </p:pic>
    </p:spTree>
    <p:extLst>
      <p:ext uri="{BB962C8B-B14F-4D97-AF65-F5344CB8AC3E}">
        <p14:creationId xmlns:p14="http://schemas.microsoft.com/office/powerpoint/2010/main" val="3610736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11621-7901-4A8A-9573-39459B3C8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771" y="148771"/>
            <a:ext cx="10515600" cy="1325563"/>
          </a:xfrm>
        </p:spPr>
        <p:txBody>
          <a:bodyPr/>
          <a:lstStyle/>
          <a:p>
            <a:r>
              <a:rPr lang="en-GB" dirty="0"/>
              <a:t>Corpus Christi’s Market Hall(way)</a:t>
            </a:r>
          </a:p>
        </p:txBody>
      </p:sp>
      <p:pic>
        <p:nvPicPr>
          <p:cNvPr id="2050" name="Picture 2" descr="Wooden Stall Kiosk | Kiosk design, Kiosk, Coffee shops interior">
            <a:extLst>
              <a:ext uri="{FF2B5EF4-FFF2-40B4-BE49-F238E27FC236}">
                <a16:creationId xmlns:a16="http://schemas.microsoft.com/office/drawing/2014/main" id="{6B6924F7-E420-49BE-AE09-9008B0192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1772" y="-1012372"/>
            <a:ext cx="6995886" cy="699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59FAE4-3D3C-402D-B5FE-62E33CB05BC8}"/>
              </a:ext>
            </a:extLst>
          </p:cNvPr>
          <p:cNvSpPr txBox="1"/>
          <p:nvPr/>
        </p:nvSpPr>
        <p:spPr>
          <a:xfrm>
            <a:off x="4238170" y="1474334"/>
            <a:ext cx="7561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WC: Monday 28</a:t>
            </a:r>
            <a:r>
              <a:rPr lang="en-GB" sz="4000" b="1" baseline="30000" dirty="0"/>
              <a:t>th</a:t>
            </a:r>
            <a:r>
              <a:rPr lang="en-GB" sz="4000" b="1" dirty="0"/>
              <a:t> March</a:t>
            </a:r>
          </a:p>
          <a:p>
            <a:pPr algn="ctr"/>
            <a:r>
              <a:rPr lang="en-GB" sz="4000" b="1" i="1" dirty="0"/>
              <a:t>The hallway to Ill </a:t>
            </a:r>
            <a:r>
              <a:rPr lang="en-GB" sz="4000" b="1" i="1" dirty="0" err="1"/>
              <a:t>Cenacolo</a:t>
            </a:r>
            <a:r>
              <a:rPr lang="en-GB" sz="4000" b="1" i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8E8762-73BB-4D6D-BAB0-523602A3765C}"/>
              </a:ext>
            </a:extLst>
          </p:cNvPr>
          <p:cNvSpPr txBox="1"/>
          <p:nvPr/>
        </p:nvSpPr>
        <p:spPr>
          <a:xfrm>
            <a:off x="4112079" y="2887682"/>
            <a:ext cx="75619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Forms can have a stall during their break and lunch times in the week commencing 28</a:t>
            </a:r>
            <a:r>
              <a:rPr lang="en-GB" sz="3600" baseline="30000" dirty="0"/>
              <a:t>th</a:t>
            </a:r>
            <a:r>
              <a:rPr lang="en-GB" sz="3600" dirty="0"/>
              <a:t> March to collect tokens for their house. 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Plan your stall, communicate with House captains.</a:t>
            </a:r>
          </a:p>
        </p:txBody>
      </p:sp>
    </p:spTree>
    <p:extLst>
      <p:ext uri="{BB962C8B-B14F-4D97-AF65-F5344CB8AC3E}">
        <p14:creationId xmlns:p14="http://schemas.microsoft.com/office/powerpoint/2010/main" val="2759665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mantleMedia retorna a España con Got Talent ahora por Telecinco | The  Daily Television">
            <a:extLst>
              <a:ext uri="{FF2B5EF4-FFF2-40B4-BE49-F238E27FC236}">
                <a16:creationId xmlns:a16="http://schemas.microsoft.com/office/drawing/2014/main" id="{FC74BA55-BDC2-4DEA-8C1E-6733D8B0E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5" y="1012247"/>
            <a:ext cx="8334807" cy="518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BC9713-1EA3-44C6-B0C8-C179A74DDD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7" y="1012247"/>
            <a:ext cx="1868275" cy="1868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A9BF7F-989D-4ED2-9967-55767E19E9F6}"/>
              </a:ext>
            </a:extLst>
          </p:cNvPr>
          <p:cNvSpPr txBox="1"/>
          <p:nvPr/>
        </p:nvSpPr>
        <p:spPr>
          <a:xfrm>
            <a:off x="623454" y="181452"/>
            <a:ext cx="10945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Corpus Christi’s Got Talent – 29</a:t>
            </a:r>
            <a:r>
              <a:rPr lang="en-GB" sz="4000" baseline="30000" dirty="0"/>
              <a:t>th</a:t>
            </a:r>
            <a:r>
              <a:rPr lang="en-GB" sz="4000" dirty="0"/>
              <a:t> March 3:00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EE0D61-B90E-4A98-83F6-62D5F7D998E5}"/>
              </a:ext>
            </a:extLst>
          </p:cNvPr>
          <p:cNvSpPr txBox="1"/>
          <p:nvPr/>
        </p:nvSpPr>
        <p:spPr>
          <a:xfrm>
            <a:off x="8866909" y="1122603"/>
            <a:ext cx="308393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Tickets available on Parent pay.</a:t>
            </a:r>
          </a:p>
          <a:p>
            <a:endParaRPr lang="en-GB" sz="1600" dirty="0"/>
          </a:p>
          <a:p>
            <a:r>
              <a:rPr lang="en-GB" sz="2800" dirty="0"/>
              <a:t>Show will be after school – parents welcome to attend.</a:t>
            </a:r>
          </a:p>
          <a:p>
            <a:endParaRPr lang="en-GB" sz="2800" dirty="0"/>
          </a:p>
          <a:p>
            <a:r>
              <a:rPr lang="en-GB" sz="2800" dirty="0"/>
              <a:t>Auditions starting soon.</a:t>
            </a:r>
          </a:p>
          <a:p>
            <a:endParaRPr lang="en-GB" sz="2800" dirty="0"/>
          </a:p>
          <a:p>
            <a:pPr algn="ctr"/>
            <a:r>
              <a:rPr lang="en-GB" sz="3600" dirty="0"/>
              <a:t>Represent your House</a:t>
            </a:r>
          </a:p>
        </p:txBody>
      </p:sp>
    </p:spTree>
    <p:extLst>
      <p:ext uri="{BB962C8B-B14F-4D97-AF65-F5344CB8AC3E}">
        <p14:creationId xmlns:p14="http://schemas.microsoft.com/office/powerpoint/2010/main" val="1672620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6A20A1-F329-4820-A89E-D7CDAC4C6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958" y="1033487"/>
            <a:ext cx="8751042" cy="47910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935622-8AC7-4373-884A-6906320AAB5E}"/>
              </a:ext>
            </a:extLst>
          </p:cNvPr>
          <p:cNvSpPr txBox="1"/>
          <p:nvPr/>
        </p:nvSpPr>
        <p:spPr>
          <a:xfrm>
            <a:off x="84667" y="28574"/>
            <a:ext cx="12259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I’m a Teacher Get Me Out Of Here! – 30</a:t>
            </a:r>
            <a:r>
              <a:rPr lang="en-GB" sz="4000" baseline="30000" dirty="0"/>
              <a:t>th</a:t>
            </a:r>
            <a:r>
              <a:rPr lang="en-GB" sz="4000" dirty="0"/>
              <a:t> March 3:00pm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03C4C-4B62-40AD-AB94-9F0BA6573C59}"/>
              </a:ext>
            </a:extLst>
          </p:cNvPr>
          <p:cNvSpPr txBox="1"/>
          <p:nvPr/>
        </p:nvSpPr>
        <p:spPr>
          <a:xfrm>
            <a:off x="171642" y="1235863"/>
            <a:ext cx="308393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Tickets available on Parent pay.</a:t>
            </a:r>
          </a:p>
          <a:p>
            <a:endParaRPr lang="en-GB" sz="1400" dirty="0"/>
          </a:p>
          <a:p>
            <a:r>
              <a:rPr lang="en-GB" sz="2800" dirty="0"/>
              <a:t>Show will be after school</a:t>
            </a:r>
          </a:p>
          <a:p>
            <a:endParaRPr lang="en-GB" sz="2800" dirty="0"/>
          </a:p>
          <a:p>
            <a:r>
              <a:rPr lang="en-GB" sz="2800" dirty="0"/>
              <a:t>Teachers of each house needed – </a:t>
            </a:r>
            <a:r>
              <a:rPr lang="en-GB" sz="2800" u="sng" dirty="0"/>
              <a:t>especially</a:t>
            </a:r>
            <a:r>
              <a:rPr lang="en-GB" sz="2800" dirty="0"/>
              <a:t> Heads of House!</a:t>
            </a:r>
          </a:p>
          <a:p>
            <a:endParaRPr lang="en-GB" sz="2800" dirty="0"/>
          </a:p>
          <a:p>
            <a:r>
              <a:rPr lang="en-GB" sz="2800" dirty="0"/>
              <a:t>Come and watch them eat…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C8AA90-154F-434B-AF19-DCB2E300E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9049" y="5852511"/>
            <a:ext cx="2485328" cy="9592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225EC3-5BAA-4157-BD44-F2ADF5A21A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28" y="5824513"/>
            <a:ext cx="1081755" cy="10817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02D48D-1AE3-412E-87C5-05B95C18FF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95" y="5906458"/>
            <a:ext cx="1403573" cy="9485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D345D0-3D84-40F9-AF1D-747F67E26D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780" y="4995144"/>
            <a:ext cx="2422438" cy="182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3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EF338-CCCA-4E16-9679-C4F704D225D0}"/>
              </a:ext>
            </a:extLst>
          </p:cNvPr>
          <p:cNvSpPr/>
          <p:nvPr/>
        </p:nvSpPr>
        <p:spPr>
          <a:xfrm>
            <a:off x="0" y="889258"/>
            <a:ext cx="12192000" cy="63046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315215"/>
            <a:ext cx="12192000" cy="484094"/>
          </a:xfrm>
          <a:prstGeom prst="rect">
            <a:avLst/>
          </a:prstGeom>
          <a:solidFill>
            <a:srgbClr val="A719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272" y="88296"/>
            <a:ext cx="937932" cy="9379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8173" y="276089"/>
            <a:ext cx="3333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Baker Signet BT" panose="020E050306040A020203" pitchFamily="34" charset="0"/>
              </a:rPr>
              <a:t>Opening Prayer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68C7FC-2E09-40A7-8118-0B22A9FC0A44}"/>
              </a:ext>
            </a:extLst>
          </p:cNvPr>
          <p:cNvSpPr txBox="1"/>
          <p:nvPr/>
        </p:nvSpPr>
        <p:spPr>
          <a:xfrm>
            <a:off x="122879" y="1801989"/>
            <a:ext cx="7072268" cy="4361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>
              <a:lnSpc>
                <a:spcPct val="107000"/>
              </a:lnSpc>
              <a:spcAft>
                <a:spcPts val="300"/>
              </a:spcAft>
            </a:pP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Come Holy Spirit, open our ears and minds to hear the words you want to speak to us today. </a:t>
            </a:r>
          </a:p>
          <a:p>
            <a:pPr marL="914400">
              <a:lnSpc>
                <a:spcPct val="107000"/>
              </a:lnSpc>
              <a:spcAft>
                <a:spcPts val="300"/>
              </a:spcAft>
            </a:pP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Increase the capacity of our hearts to receive the love of the Father. </a:t>
            </a:r>
          </a:p>
          <a:p>
            <a:pPr marL="914400">
              <a:lnSpc>
                <a:spcPct val="107000"/>
              </a:lnSpc>
              <a:spcAft>
                <a:spcPts val="300"/>
              </a:spcAft>
            </a:pP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Help us to grow in relationship with Jesus and walk in the Kingdom. Amen </a:t>
            </a:r>
            <a:endParaRPr lang="en-GB" sz="2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close up of a pink fish&#10;&#10;Description automatically generated with low confidence">
            <a:extLst>
              <a:ext uri="{FF2B5EF4-FFF2-40B4-BE49-F238E27FC236}">
                <a16:creationId xmlns:a16="http://schemas.microsoft.com/office/drawing/2014/main" id="{59DABCAE-D1FB-4906-9F9C-0D12B6B7E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34" y="1253147"/>
            <a:ext cx="3694635" cy="33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0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kraine Flag 5ft x 3ft : Amazon.co.uk: Garden &amp;amp;amp; Outdoors">
            <a:extLst>
              <a:ext uri="{FF2B5EF4-FFF2-40B4-BE49-F238E27FC236}">
                <a16:creationId xmlns:a16="http://schemas.microsoft.com/office/drawing/2014/main" id="{86A1D258-401E-421D-85B1-4CDCA5FA50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intensity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502" y="-561437"/>
            <a:ext cx="12387713" cy="840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5D1CE8-C786-46D9-AFCE-813AC0955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63761" y="-227140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Collection for Ukraine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876EB-76BD-453A-A29B-EFEB21DC57BF}"/>
              </a:ext>
            </a:extLst>
          </p:cNvPr>
          <p:cNvSpPr txBox="1"/>
          <p:nvPr/>
        </p:nvSpPr>
        <p:spPr>
          <a:xfrm>
            <a:off x="345341" y="3641770"/>
            <a:ext cx="44170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Bandages / Wound dressings</a:t>
            </a:r>
          </a:p>
          <a:p>
            <a:r>
              <a:rPr lang="en-GB" sz="2800" dirty="0"/>
              <a:t>First aid kits</a:t>
            </a:r>
          </a:p>
          <a:p>
            <a:r>
              <a:rPr lang="en-GB" sz="2800" dirty="0"/>
              <a:t> </a:t>
            </a:r>
          </a:p>
          <a:p>
            <a:r>
              <a:rPr lang="en-GB" sz="2800" dirty="0"/>
              <a:t>Nappies </a:t>
            </a:r>
          </a:p>
          <a:p>
            <a:r>
              <a:rPr lang="en-GB" sz="2800" dirty="0"/>
              <a:t>Baby Milk Formula </a:t>
            </a:r>
          </a:p>
          <a:p>
            <a:r>
              <a:rPr lang="en-GB" sz="2800" dirty="0"/>
              <a:t>Baby wipes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840B5-F856-4028-B596-85F67DF0A3D7}"/>
              </a:ext>
            </a:extLst>
          </p:cNvPr>
          <p:cNvSpPr txBox="1"/>
          <p:nvPr/>
        </p:nvSpPr>
        <p:spPr>
          <a:xfrm>
            <a:off x="1308004" y="994778"/>
            <a:ext cx="62146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Dry Food pouches </a:t>
            </a:r>
            <a:r>
              <a:rPr lang="en-GB" sz="2400" dirty="0"/>
              <a:t>(</a:t>
            </a:r>
            <a:r>
              <a:rPr lang="en-GB" sz="2400" dirty="0" err="1"/>
              <a:t>eg</a:t>
            </a:r>
            <a:r>
              <a:rPr lang="en-GB" sz="2400" dirty="0"/>
              <a:t> mac and cheese)</a:t>
            </a:r>
          </a:p>
          <a:p>
            <a:r>
              <a:rPr lang="en-GB" sz="2800" dirty="0"/>
              <a:t>Tea</a:t>
            </a:r>
          </a:p>
          <a:p>
            <a:r>
              <a:rPr lang="en-GB" sz="2800" dirty="0"/>
              <a:t>Coffee</a:t>
            </a:r>
          </a:p>
          <a:p>
            <a:r>
              <a:rPr lang="en-GB" sz="2800" dirty="0"/>
              <a:t>Hot Chocolate </a:t>
            </a:r>
            <a:r>
              <a:rPr lang="en-GB" sz="2400" dirty="0"/>
              <a:t>(made with hot water not milk)</a:t>
            </a:r>
          </a:p>
          <a:p>
            <a:r>
              <a:rPr lang="en-GB" sz="2800" dirty="0"/>
              <a:t>Canned food </a:t>
            </a:r>
            <a:r>
              <a:rPr lang="en-GB" sz="2400" dirty="0"/>
              <a:t>(like soup, chilli etc)</a:t>
            </a:r>
          </a:p>
          <a:p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207E22-56BF-46F3-A28B-A23E36F6D797}"/>
              </a:ext>
            </a:extLst>
          </p:cNvPr>
          <p:cNvSpPr txBox="1"/>
          <p:nvPr/>
        </p:nvSpPr>
        <p:spPr>
          <a:xfrm>
            <a:off x="9073101" y="3735416"/>
            <a:ext cx="50046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Sanitary Towels</a:t>
            </a:r>
          </a:p>
          <a:p>
            <a:r>
              <a:rPr lang="en-GB" sz="2800" dirty="0"/>
              <a:t>Disinfectant wipes</a:t>
            </a:r>
          </a:p>
          <a:p>
            <a:r>
              <a:rPr lang="en-GB" sz="2800" dirty="0"/>
              <a:t> </a:t>
            </a:r>
          </a:p>
          <a:p>
            <a:r>
              <a:rPr lang="en-GB" sz="2800" dirty="0"/>
              <a:t>Rain ponchos</a:t>
            </a:r>
          </a:p>
          <a:p>
            <a:r>
              <a:rPr lang="en-GB" sz="2800" dirty="0"/>
              <a:t>Thermal blankets </a:t>
            </a:r>
          </a:p>
          <a:p>
            <a:r>
              <a:rPr lang="en-GB" sz="2800" dirty="0"/>
              <a:t>Power banks </a:t>
            </a:r>
          </a:p>
          <a:p>
            <a:r>
              <a:rPr lang="en-GB" sz="2800" dirty="0"/>
              <a:t>Candles</a:t>
            </a:r>
          </a:p>
          <a:p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911FD9-B298-4D83-955C-2F69E4869C5B}"/>
              </a:ext>
            </a:extLst>
          </p:cNvPr>
          <p:cNvSpPr txBox="1"/>
          <p:nvPr/>
        </p:nvSpPr>
        <p:spPr>
          <a:xfrm>
            <a:off x="6567948" y="457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046" name="Picture 22" descr="430,000 children continue to bear the brunt of eastern Ukraine conflict">
            <a:extLst>
              <a:ext uri="{FF2B5EF4-FFF2-40B4-BE49-F238E27FC236}">
                <a16:creationId xmlns:a16="http://schemas.microsoft.com/office/drawing/2014/main" id="{A2917476-A279-4698-A3EA-C8C500BB9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6" y="137652"/>
            <a:ext cx="4637738" cy="309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410848-73AE-4755-A901-7CCA6F36CC87}"/>
              </a:ext>
            </a:extLst>
          </p:cNvPr>
          <p:cNvSpPr txBox="1"/>
          <p:nvPr/>
        </p:nvSpPr>
        <p:spPr>
          <a:xfrm>
            <a:off x="4043418" y="4374148"/>
            <a:ext cx="4205414" cy="24314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Bring your items to the </a:t>
            </a:r>
          </a:p>
          <a:p>
            <a:pPr algn="ctr"/>
            <a:r>
              <a:rPr lang="en-GB" sz="3200" dirty="0"/>
              <a:t>Chaplaincy Room</a:t>
            </a:r>
          </a:p>
          <a:p>
            <a:pPr algn="ctr"/>
            <a:r>
              <a:rPr lang="en-GB" sz="3200" dirty="0"/>
              <a:t>By Friday 25</a:t>
            </a:r>
            <a:r>
              <a:rPr lang="en-GB" sz="3200" baseline="30000" dirty="0"/>
              <a:t>th</a:t>
            </a:r>
            <a:r>
              <a:rPr lang="en-GB" sz="3200" dirty="0"/>
              <a:t> March at the latest</a:t>
            </a:r>
          </a:p>
          <a:p>
            <a:pPr algn="ctr"/>
            <a:r>
              <a:rPr lang="en-GB" sz="2400" i="1" dirty="0"/>
              <a:t>Thank you for your generosity!</a:t>
            </a:r>
          </a:p>
        </p:txBody>
      </p:sp>
    </p:spTree>
    <p:extLst>
      <p:ext uri="{BB962C8B-B14F-4D97-AF65-F5344CB8AC3E}">
        <p14:creationId xmlns:p14="http://schemas.microsoft.com/office/powerpoint/2010/main" val="2725253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387CE-D9E2-458D-8B69-EE00E5054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pic>
        <p:nvPicPr>
          <p:cNvPr id="1026" name="Picture 2" descr="When Does Lent Start in 2022? Lenten 40-Day Dates and End">
            <a:extLst>
              <a:ext uri="{FF2B5EF4-FFF2-40B4-BE49-F238E27FC236}">
                <a16:creationId xmlns:a16="http://schemas.microsoft.com/office/drawing/2014/main" id="{7388C41E-5F0D-4EB5-AAF1-F353AEBEB7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199" y="-3"/>
            <a:ext cx="13125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997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0DDF22-FFE3-479D-9BA0-83C81558DD1C}"/>
              </a:ext>
            </a:extLst>
          </p:cNvPr>
          <p:cNvSpPr/>
          <p:nvPr/>
        </p:nvSpPr>
        <p:spPr>
          <a:xfrm>
            <a:off x="0" y="315215"/>
            <a:ext cx="12192000" cy="484094"/>
          </a:xfrm>
          <a:prstGeom prst="rect">
            <a:avLst/>
          </a:prstGeom>
          <a:solidFill>
            <a:srgbClr val="A719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034" y="88296"/>
            <a:ext cx="937932" cy="9379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6997" y="276089"/>
            <a:ext cx="3333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Baker Signet BT" panose="020E050306040A020203" pitchFamily="34" charset="0"/>
              </a:rPr>
              <a:t>Gospel</a:t>
            </a:r>
          </a:p>
        </p:txBody>
      </p:sp>
      <p:sp>
        <p:nvSpPr>
          <p:cNvPr id="2" name="Rectangle 1"/>
          <p:cNvSpPr/>
          <p:nvPr/>
        </p:nvSpPr>
        <p:spPr>
          <a:xfrm>
            <a:off x="679580" y="1707365"/>
            <a:ext cx="1083284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A reading from the Gospel according to Luke</a:t>
            </a:r>
            <a:r>
              <a:rPr lang="en-GB" b="1" dirty="0"/>
              <a:t>			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4000" i="1" dirty="0"/>
              <a:t>‘Jesus was led by the Spirit through the wilderness, being tempted there by the devil for forty days’ </a:t>
            </a:r>
          </a:p>
          <a:p>
            <a:endParaRPr lang="en-GB" dirty="0"/>
          </a:p>
          <a:p>
            <a:endParaRPr lang="en-GB" dirty="0"/>
          </a:p>
          <a:p>
            <a:pPr marR="10000" algn="just"/>
            <a:endParaRPr lang="en-GB" dirty="0"/>
          </a:p>
          <a:p>
            <a:pPr marR="10000" algn="just"/>
            <a:r>
              <a:rPr lang="en-GB" sz="2400" dirty="0"/>
              <a:t>The Word of the Lord</a:t>
            </a:r>
          </a:p>
          <a:p>
            <a:pPr marR="10000" algn="just"/>
            <a:r>
              <a:rPr lang="en-GB" sz="2400" b="1" dirty="0"/>
              <a:t>R/ Thanks be to God</a:t>
            </a:r>
          </a:p>
        </p:txBody>
      </p:sp>
    </p:spTree>
    <p:extLst>
      <p:ext uri="{BB962C8B-B14F-4D97-AF65-F5344CB8AC3E}">
        <p14:creationId xmlns:p14="http://schemas.microsoft.com/office/powerpoint/2010/main" val="89427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2935"/>
            <a:ext cx="12192000" cy="484094"/>
          </a:xfrm>
          <a:prstGeom prst="rect">
            <a:avLst/>
          </a:prstGeom>
          <a:solidFill>
            <a:srgbClr val="A719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644" y="246016"/>
            <a:ext cx="937932" cy="9379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0859" y="1053669"/>
            <a:ext cx="7029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dirty="0">
              <a:solidFill>
                <a:schemeClr val="bg1"/>
              </a:solidFill>
              <a:latin typeface="Baker Signet BT" panose="020E050306040A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8173" y="453372"/>
            <a:ext cx="3333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Baker Signet BT" panose="020E050306040A020203" pitchFamily="34" charset="0"/>
              </a:rPr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256127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2935"/>
            <a:ext cx="12192000" cy="484094"/>
          </a:xfrm>
          <a:prstGeom prst="rect">
            <a:avLst/>
          </a:prstGeom>
          <a:solidFill>
            <a:srgbClr val="A719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644" y="246016"/>
            <a:ext cx="937932" cy="9379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0859" y="1053669"/>
            <a:ext cx="7029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dirty="0">
              <a:solidFill>
                <a:schemeClr val="bg1"/>
              </a:solidFill>
              <a:latin typeface="Baker Signet BT" panose="020E050306040A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8173" y="453372"/>
            <a:ext cx="3333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Baker Signet BT" panose="020E050306040A020203" pitchFamily="34" charset="0"/>
              </a:rPr>
              <a:t>Reflection</a:t>
            </a:r>
          </a:p>
        </p:txBody>
      </p:sp>
      <p:pic>
        <p:nvPicPr>
          <p:cNvPr id="4098" name="Picture 2" descr="WARNING Reflections in This Mirror May Be Distorted by Socially Constructed  Ideas of &amp;amp;#39;Beauty&amp;amp;#39; | Mirror Meme on ME.ME">
            <a:extLst>
              <a:ext uri="{FF2B5EF4-FFF2-40B4-BE49-F238E27FC236}">
                <a16:creationId xmlns:a16="http://schemas.microsoft.com/office/drawing/2014/main" id="{646C536E-637E-4E6D-823E-151BAD26A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443427"/>
            <a:ext cx="476250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30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2935"/>
            <a:ext cx="12192000" cy="484094"/>
          </a:xfrm>
          <a:prstGeom prst="rect">
            <a:avLst/>
          </a:prstGeom>
          <a:solidFill>
            <a:srgbClr val="A719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644" y="246016"/>
            <a:ext cx="937932" cy="9379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0859" y="1053669"/>
            <a:ext cx="7029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dirty="0">
              <a:solidFill>
                <a:schemeClr val="bg1"/>
              </a:solidFill>
              <a:latin typeface="Baker Signet BT" panose="020E050306040A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8173" y="453372"/>
            <a:ext cx="3333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Baker Signet BT" panose="020E050306040A020203" pitchFamily="34" charset="0"/>
              </a:rPr>
              <a:t>Reflection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D7E4EF-340B-4C7C-B6DC-E258B296938E}"/>
              </a:ext>
            </a:extLst>
          </p:cNvPr>
          <p:cNvSpPr/>
          <p:nvPr/>
        </p:nvSpPr>
        <p:spPr>
          <a:xfrm>
            <a:off x="829316" y="2091716"/>
            <a:ext cx="104222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0000"/>
                </a:solidFill>
              </a:rPr>
              <a:t>All Scripture is God-breathed and is useful for teaching, rebuking, correcting and training in righteousness, so that the servant of God may be thoroughly equipped for every good work. </a:t>
            </a:r>
          </a:p>
          <a:p>
            <a:pPr algn="r"/>
            <a:r>
              <a:rPr lang="en-GB" sz="3200" dirty="0"/>
              <a:t>2 Timothy 3:16-17</a:t>
            </a:r>
          </a:p>
        </p:txBody>
      </p:sp>
    </p:spTree>
    <p:extLst>
      <p:ext uri="{BB962C8B-B14F-4D97-AF65-F5344CB8AC3E}">
        <p14:creationId xmlns:p14="http://schemas.microsoft.com/office/powerpoint/2010/main" val="16977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94416D-D1E3-4FAD-9AEE-A22321B94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38BCA7-10B1-41F9-8375-20D41FA96765}"/>
              </a:ext>
            </a:extLst>
          </p:cNvPr>
          <p:cNvSpPr txBox="1"/>
          <p:nvPr/>
        </p:nvSpPr>
        <p:spPr>
          <a:xfrm>
            <a:off x="2505075" y="1358838"/>
            <a:ext cx="7181850" cy="440120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/>
              <a:t>Think and reflect…</a:t>
            </a:r>
          </a:p>
          <a:p>
            <a:pPr algn="ctr"/>
            <a:endParaRPr lang="en-GB" sz="2800" i="1" dirty="0"/>
          </a:p>
          <a:p>
            <a:pPr algn="ctr"/>
            <a:r>
              <a:rPr lang="en-GB" sz="2800" b="1" i="1" dirty="0"/>
              <a:t>Can you tell the difference between lies and truth?</a:t>
            </a:r>
          </a:p>
          <a:p>
            <a:pPr algn="ctr"/>
            <a:endParaRPr lang="en-GB" sz="2800" i="1" dirty="0"/>
          </a:p>
          <a:p>
            <a:pPr algn="ctr"/>
            <a:r>
              <a:rPr lang="en-GB" sz="2800" b="1" i="1" dirty="0"/>
              <a:t>How do you deal with temptation?</a:t>
            </a:r>
          </a:p>
          <a:p>
            <a:pPr algn="ctr"/>
            <a:endParaRPr lang="en-GB" sz="2800" i="1" dirty="0"/>
          </a:p>
          <a:p>
            <a:pPr algn="ctr"/>
            <a:r>
              <a:rPr lang="en-GB" sz="2800" b="1" i="1" dirty="0"/>
              <a:t>How could you learn more of the truth and live by it this Lent?</a:t>
            </a:r>
          </a:p>
          <a:p>
            <a:pPr algn="ctr"/>
            <a:endParaRPr lang="en-GB" sz="2800" b="1" i="1" dirty="0"/>
          </a:p>
        </p:txBody>
      </p:sp>
    </p:spTree>
    <p:extLst>
      <p:ext uri="{BB962C8B-B14F-4D97-AF65-F5344CB8AC3E}">
        <p14:creationId xmlns:p14="http://schemas.microsoft.com/office/powerpoint/2010/main" val="359419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1308"/>
            <a:ext cx="12192000" cy="484094"/>
          </a:xfrm>
          <a:prstGeom prst="rect">
            <a:avLst/>
          </a:prstGeom>
          <a:solidFill>
            <a:srgbClr val="A719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10" y="233270"/>
            <a:ext cx="937932" cy="9379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4598" y="379071"/>
            <a:ext cx="7029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Baker Signet BT" panose="020E050306040A020203" pitchFamily="34" charset="0"/>
              </a:rPr>
              <a:t>Prayers of Intercession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8230" y="1533411"/>
            <a:ext cx="8280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Lord in Your mercy</a:t>
            </a:r>
          </a:p>
          <a:p>
            <a:r>
              <a:rPr lang="en-GB" sz="24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R/ Hear our prayer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/>
              <a:t> </a:t>
            </a:r>
            <a:endParaRPr lang="en-GB" dirty="0"/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56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14421</TotalTime>
  <Words>501</Words>
  <Application>Microsoft Office PowerPoint</Application>
  <PresentationFormat>Widescreen</PresentationFormat>
  <Paragraphs>119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Baker Signet BT</vt:lpstr>
      <vt:lpstr>Calibri</vt:lpstr>
      <vt:lpstr>Calibri Light</vt:lpstr>
      <vt:lpstr>system-ui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will our House raise lots of money??</vt:lpstr>
      <vt:lpstr>Corpus Christi’s Market Hall(way)</vt:lpstr>
      <vt:lpstr>PowerPoint Presentation</vt:lpstr>
      <vt:lpstr>PowerPoint Presentation</vt:lpstr>
      <vt:lpstr>Collection for Ukraine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J. Griffin</dc:creator>
  <cp:lastModifiedBy>Rachel Edwards</cp:lastModifiedBy>
  <cp:revision>75</cp:revision>
  <dcterms:created xsi:type="dcterms:W3CDTF">2016-05-19T15:56:14Z</dcterms:created>
  <dcterms:modified xsi:type="dcterms:W3CDTF">2022-03-09T16:15:42Z</dcterms:modified>
</cp:coreProperties>
</file>